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handoutMasterIdLst>
    <p:handoutMasterId r:id="rId15"/>
  </p:handoutMasterIdLst>
  <p:sldIdLst>
    <p:sldId id="278" r:id="rId2"/>
    <p:sldId id="277" r:id="rId3"/>
    <p:sldId id="294" r:id="rId4"/>
    <p:sldId id="276" r:id="rId5"/>
    <p:sldId id="274" r:id="rId6"/>
    <p:sldId id="272" r:id="rId7"/>
    <p:sldId id="257" r:id="rId8"/>
    <p:sldId id="265" r:id="rId9"/>
    <p:sldId id="268" r:id="rId10"/>
    <p:sldId id="258" r:id="rId11"/>
    <p:sldId id="289" r:id="rId12"/>
    <p:sldId id="271" r:id="rId13"/>
  </p:sldIdLst>
  <p:sldSz cx="9144000" cy="6858000" type="screen4x3"/>
  <p:notesSz cx="6735763" cy="9869488"/>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1471" autoAdjust="0"/>
    <p:restoredTop sz="94660"/>
  </p:normalViewPr>
  <p:slideViewPr>
    <p:cSldViewPr>
      <p:cViewPr varScale="1">
        <p:scale>
          <a:sx n="66" d="100"/>
          <a:sy n="66" d="100"/>
        </p:scale>
        <p:origin x="-13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932" y="0"/>
            <a:ext cx="2918831" cy="493474"/>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sz="quarter" idx="1"/>
          </p:nvPr>
        </p:nvSpPr>
        <p:spPr>
          <a:xfrm>
            <a:off x="1560" y="0"/>
            <a:ext cx="2918831" cy="493474"/>
          </a:xfrm>
          <a:prstGeom prst="rect">
            <a:avLst/>
          </a:prstGeom>
        </p:spPr>
        <p:txBody>
          <a:bodyPr vert="horz" lIns="91440" tIns="45720" rIns="91440" bIns="45720" rtlCol="1"/>
          <a:lstStyle>
            <a:lvl1pPr algn="l">
              <a:defRPr sz="1200"/>
            </a:lvl1pPr>
          </a:lstStyle>
          <a:p>
            <a:fld id="{D0FA0D19-E915-46DB-904B-26316AB2947E}" type="datetimeFigureOut">
              <a:rPr lang="ar-IQ" smtClean="0"/>
              <a:pPr/>
              <a:t>12/04/1440</a:t>
            </a:fld>
            <a:endParaRPr lang="ar-IQ"/>
          </a:p>
        </p:txBody>
      </p:sp>
      <p:sp>
        <p:nvSpPr>
          <p:cNvPr id="4" name="عنصر نائب للتذييل 3"/>
          <p:cNvSpPr>
            <a:spLocks noGrp="1"/>
          </p:cNvSpPr>
          <p:nvPr>
            <p:ph type="ftr" sz="quarter" idx="2"/>
          </p:nvPr>
        </p:nvSpPr>
        <p:spPr>
          <a:xfrm>
            <a:off x="3816932" y="9374301"/>
            <a:ext cx="2918831" cy="493474"/>
          </a:xfrm>
          <a:prstGeom prst="rect">
            <a:avLst/>
          </a:prstGeom>
        </p:spPr>
        <p:txBody>
          <a:bodyPr vert="horz" lIns="91440" tIns="45720" rIns="91440" bIns="45720" rtlCol="1" anchor="b"/>
          <a:lstStyle>
            <a:lvl1pPr algn="r">
              <a:defRPr sz="1200"/>
            </a:lvl1pPr>
          </a:lstStyle>
          <a:p>
            <a:endParaRPr lang="ar-IQ"/>
          </a:p>
        </p:txBody>
      </p:sp>
      <p:sp>
        <p:nvSpPr>
          <p:cNvPr id="5" name="عنصر نائب لرقم الشريحة 4"/>
          <p:cNvSpPr>
            <a:spLocks noGrp="1"/>
          </p:cNvSpPr>
          <p:nvPr>
            <p:ph type="sldNum" sz="quarter" idx="3"/>
          </p:nvPr>
        </p:nvSpPr>
        <p:spPr>
          <a:xfrm>
            <a:off x="1560" y="9374301"/>
            <a:ext cx="2918831" cy="493474"/>
          </a:xfrm>
          <a:prstGeom prst="rect">
            <a:avLst/>
          </a:prstGeom>
        </p:spPr>
        <p:txBody>
          <a:bodyPr vert="horz" lIns="91440" tIns="45720" rIns="91440" bIns="45720" rtlCol="1" anchor="b"/>
          <a:lstStyle>
            <a:lvl1pPr algn="l">
              <a:defRPr sz="1200"/>
            </a:lvl1pPr>
          </a:lstStyle>
          <a:p>
            <a:fld id="{2ECE3FA9-2F89-4836-B55C-AF7AFA29CD2F}" type="slidenum">
              <a:rPr lang="ar-IQ" smtClean="0"/>
              <a:pPr/>
              <a:t>‹#›</a:t>
            </a:fld>
            <a:endParaRPr lang="ar-IQ"/>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932" y="0"/>
            <a:ext cx="2918831" cy="493474"/>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60" y="0"/>
            <a:ext cx="2918831" cy="493474"/>
          </a:xfrm>
          <a:prstGeom prst="rect">
            <a:avLst/>
          </a:prstGeom>
        </p:spPr>
        <p:txBody>
          <a:bodyPr vert="horz" lIns="91440" tIns="45720" rIns="91440" bIns="45720" rtlCol="1"/>
          <a:lstStyle>
            <a:lvl1pPr algn="l">
              <a:defRPr sz="1200"/>
            </a:lvl1pPr>
          </a:lstStyle>
          <a:p>
            <a:fld id="{319C8BCB-B96B-433B-A97F-6CB506FA20C6}" type="datetimeFigureOut">
              <a:rPr lang="ar-IQ" smtClean="0"/>
              <a:pPr/>
              <a:t>12/04/1440</a:t>
            </a:fld>
            <a:endParaRPr lang="ar-IQ"/>
          </a:p>
        </p:txBody>
      </p:sp>
      <p:sp>
        <p:nvSpPr>
          <p:cNvPr id="4" name="عنصر نائب لصورة الشريحة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73577" y="4688007"/>
            <a:ext cx="5388610" cy="444127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16932" y="9374301"/>
            <a:ext cx="2918831" cy="493474"/>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60" y="9374301"/>
            <a:ext cx="2918831" cy="493474"/>
          </a:xfrm>
          <a:prstGeom prst="rect">
            <a:avLst/>
          </a:prstGeom>
        </p:spPr>
        <p:txBody>
          <a:bodyPr vert="horz" lIns="91440" tIns="45720" rIns="91440" bIns="45720" rtlCol="1" anchor="b"/>
          <a:lstStyle>
            <a:lvl1pPr algn="l">
              <a:defRPr sz="1200"/>
            </a:lvl1pPr>
          </a:lstStyle>
          <a:p>
            <a:fld id="{841C6F63-1C35-449B-8336-44F45B9AF861}"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841C6F63-1C35-449B-8336-44F45B9AF861}" type="slidenum">
              <a:rPr lang="ar-IQ" smtClean="0"/>
              <a:pPr/>
              <a:t>7</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IQ" dirty="0"/>
          </a:p>
        </p:txBody>
      </p:sp>
      <p:sp>
        <p:nvSpPr>
          <p:cNvPr id="4" name="عنصر نائب لرقم الشريحة 3"/>
          <p:cNvSpPr>
            <a:spLocks noGrp="1"/>
          </p:cNvSpPr>
          <p:nvPr>
            <p:ph type="sldNum" sz="quarter" idx="10"/>
          </p:nvPr>
        </p:nvSpPr>
        <p:spPr/>
        <p:txBody>
          <a:bodyPr/>
          <a:lstStyle/>
          <a:p>
            <a:fld id="{841C6F63-1C35-449B-8336-44F45B9AF861}" type="slidenum">
              <a:rPr lang="ar-IQ" smtClean="0"/>
              <a:pPr/>
              <a:t>11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freedentalcare.info/wp-content/uploads/2008/06/cavities.jp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freedentalcare.info/wp-content/uploads/2008/06/cavities.jp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990600" y="381000"/>
            <a:ext cx="7301999" cy="923330"/>
          </a:xfrm>
          <a:prstGeom prst="rect">
            <a:avLst/>
          </a:prstGeom>
          <a:solidFill>
            <a:srgbClr val="92D050"/>
          </a:solidFill>
        </p:spPr>
        <p:style>
          <a:lnRef idx="2">
            <a:schemeClr val="accent1"/>
          </a:lnRef>
          <a:fillRef idx="1">
            <a:schemeClr val="lt1"/>
          </a:fillRef>
          <a:effectRef idx="0">
            <a:schemeClr val="accent1"/>
          </a:effectRef>
          <a:fontRef idx="minor">
            <a:schemeClr val="dk1"/>
          </a:fontRef>
        </p:style>
        <p:txBody>
          <a:bodyPr wrap="none">
            <a:spAutoFit/>
          </a:bodyPr>
          <a:lstStyle/>
          <a:p>
            <a:pPr algn="ctr">
              <a:defRPr/>
            </a:pPr>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is dental plaque</a:t>
            </a:r>
            <a:endParaRPr lang="ar-IQ"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مربع نص 4"/>
          <p:cNvSpPr txBox="1"/>
          <p:nvPr/>
        </p:nvSpPr>
        <p:spPr>
          <a:xfrm>
            <a:off x="762000" y="1600200"/>
            <a:ext cx="7620000" cy="1200150"/>
          </a:xfrm>
          <a:prstGeom prst="rect">
            <a:avLst/>
          </a:prstGeom>
          <a:solidFill>
            <a:schemeClr val="accent3">
              <a:lumMod val="75000"/>
            </a:schemeClr>
          </a:solidFill>
        </p:spPr>
        <p:style>
          <a:lnRef idx="2">
            <a:schemeClr val="accent1"/>
          </a:lnRef>
          <a:fillRef idx="1">
            <a:schemeClr val="lt1"/>
          </a:fillRef>
          <a:effectRef idx="0">
            <a:schemeClr val="accent1"/>
          </a:effectRef>
          <a:fontRef idx="minor">
            <a:schemeClr val="dk1"/>
          </a:fontRef>
        </p:style>
        <p:txBody>
          <a:bodyPr rtlCol="1">
            <a:spAutoFit/>
          </a:bodyPr>
          <a:lstStyle/>
          <a:p>
            <a:pPr algn="l" rtl="0">
              <a:defRPr/>
            </a:pPr>
            <a:r>
              <a:rPr lang="en-US" sz="2400" dirty="0"/>
              <a:t>is material adhering to the teeth, consists of bacterial cells (60-70% the volume of the plaque),salivary  polymers ,and bacterial extracellular products.</a:t>
            </a:r>
            <a:endParaRPr lang="ar-IQ" sz="2400" dirty="0"/>
          </a:p>
        </p:txBody>
      </p:sp>
      <p:sp>
        <p:nvSpPr>
          <p:cNvPr id="2052" name="AutoShape 2" descr="نتيجة بحث الصور عن ‪dental plaque formation‬‏"/>
          <p:cNvSpPr>
            <a:spLocks noChangeAspect="1" noChangeArrowheads="1"/>
          </p:cNvSpPr>
          <p:nvPr/>
        </p:nvSpPr>
        <p:spPr bwMode="auto">
          <a:xfrm>
            <a:off x="8923338" y="-144463"/>
            <a:ext cx="304800" cy="304801"/>
          </a:xfrm>
          <a:prstGeom prst="rect">
            <a:avLst/>
          </a:prstGeom>
          <a:noFill/>
          <a:ln w="9525">
            <a:noFill/>
            <a:miter lim="800000"/>
            <a:headEnd/>
            <a:tailEnd/>
          </a:ln>
        </p:spPr>
        <p:txBody>
          <a:bodyPr/>
          <a:lstStyle/>
          <a:p>
            <a:endParaRPr lang="ar-IQ"/>
          </a:p>
        </p:txBody>
      </p:sp>
      <p:pic>
        <p:nvPicPr>
          <p:cNvPr id="33796" name="Picture 4" descr="نتيجة بحث الصور عن ‪dental plaque formation‬‏"/>
          <p:cNvPicPr>
            <a:picLocks noChangeAspect="1" noChangeArrowheads="1"/>
          </p:cNvPicPr>
          <p:nvPr/>
        </p:nvPicPr>
        <p:blipFill>
          <a:blip r:embed="rId2"/>
          <a:srcRect/>
          <a:stretch>
            <a:fillRect/>
          </a:stretch>
        </p:blipFill>
        <p:spPr bwMode="auto">
          <a:xfrm>
            <a:off x="2286000" y="4191000"/>
            <a:ext cx="3672727" cy="2085976"/>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428604"/>
            <a:ext cx="3799373" cy="523220"/>
          </a:xfrm>
          <a:prstGeom prst="rect">
            <a:avLst/>
          </a:prstGeom>
        </p:spPr>
        <p:txBody>
          <a:bodyPr wrap="none">
            <a:spAutoFit/>
          </a:bodyPr>
          <a:lstStyle/>
          <a:p>
            <a:r>
              <a:rPr lang="en-US" sz="2800" b="1" dirty="0" smtClean="0">
                <a:solidFill>
                  <a:srgbClr val="FF0000"/>
                </a:solidFill>
              </a:rPr>
              <a:t>How dental caries occur</a:t>
            </a:r>
            <a:r>
              <a:rPr lang="en-US" b="1" dirty="0" smtClean="0">
                <a:solidFill>
                  <a:srgbClr val="FF0000"/>
                </a:solidFill>
              </a:rPr>
              <a:t> </a:t>
            </a:r>
            <a:endParaRPr lang="ar-IQ" dirty="0"/>
          </a:p>
        </p:txBody>
      </p:sp>
      <p:sp>
        <p:nvSpPr>
          <p:cNvPr id="4" name="مربع نص 3"/>
          <p:cNvSpPr txBox="1"/>
          <p:nvPr/>
        </p:nvSpPr>
        <p:spPr>
          <a:xfrm>
            <a:off x="0" y="1071546"/>
            <a:ext cx="8929718" cy="646331"/>
          </a:xfrm>
          <a:prstGeom prst="rect">
            <a:avLst/>
          </a:prstGeom>
          <a:noFill/>
        </p:spPr>
        <p:txBody>
          <a:bodyPr wrap="square" rtlCol="1">
            <a:spAutoFit/>
          </a:bodyPr>
          <a:lstStyle/>
          <a:p>
            <a:pPr algn="l" rtl="0">
              <a:buFont typeface="Wingdings" pitchFamily="2" charset="2"/>
              <a:buChar char="v"/>
            </a:pPr>
            <a:r>
              <a:rPr lang="en-US" dirty="0" smtClean="0"/>
              <a:t>Lactic acid is produced by lactic acid producing bacteria in the plaque (mostly </a:t>
            </a:r>
            <a:r>
              <a:rPr lang="en-US" i="1" dirty="0" smtClean="0"/>
              <a:t>S. </a:t>
            </a:r>
            <a:r>
              <a:rPr lang="en-US" i="1" dirty="0" err="1" smtClean="0"/>
              <a:t>mutans</a:t>
            </a:r>
            <a:r>
              <a:rPr lang="en-US" dirty="0" smtClean="0"/>
              <a:t>) from the fermentation of sugar and other carbohydrates  in the diet of the host.</a:t>
            </a:r>
            <a:endParaRPr lang="en-US" dirty="0"/>
          </a:p>
        </p:txBody>
      </p:sp>
      <p:sp>
        <p:nvSpPr>
          <p:cNvPr id="5" name="مستطيل 4"/>
          <p:cNvSpPr/>
          <p:nvPr/>
        </p:nvSpPr>
        <p:spPr>
          <a:xfrm>
            <a:off x="285720" y="1857364"/>
            <a:ext cx="8572528" cy="3693319"/>
          </a:xfrm>
          <a:prstGeom prst="rect">
            <a:avLst/>
          </a:prstGeom>
        </p:spPr>
        <p:txBody>
          <a:bodyPr wrap="square">
            <a:spAutoFit/>
          </a:bodyPr>
          <a:lstStyle/>
          <a:p>
            <a:pPr algn="l" rtl="0">
              <a:buFont typeface="Wingdings" pitchFamily="2" charset="2"/>
              <a:buChar char="v"/>
            </a:pPr>
            <a:r>
              <a:rPr lang="en-US" dirty="0" smtClean="0"/>
              <a:t>Lactic acid  and other organic acids which accumulate in dental plaque initiate caries by causing  localized demineralization and initial weakening of the enamel.</a:t>
            </a:r>
          </a:p>
          <a:p>
            <a:pPr algn="l" rtl="0">
              <a:buFont typeface="Wingdings" pitchFamily="2" charset="2"/>
              <a:buChar char="v"/>
            </a:pPr>
            <a:endParaRPr lang="en-US" i="1" dirty="0" smtClean="0"/>
          </a:p>
          <a:p>
            <a:pPr algn="l" rtl="0">
              <a:buFont typeface="Wingdings" pitchFamily="2" charset="2"/>
              <a:buChar char="v"/>
            </a:pPr>
            <a:r>
              <a:rPr lang="en-US" i="1" dirty="0" smtClean="0"/>
              <a:t> Streptococcus </a:t>
            </a:r>
            <a:r>
              <a:rPr lang="en-US" i="1" dirty="0" err="1" smtClean="0"/>
              <a:t>mutans</a:t>
            </a:r>
            <a:r>
              <a:rPr lang="en-US" i="1" dirty="0" smtClean="0"/>
              <a:t> </a:t>
            </a:r>
            <a:r>
              <a:rPr lang="en-US" dirty="0" smtClean="0"/>
              <a:t>and </a:t>
            </a:r>
            <a:r>
              <a:rPr lang="en-US" i="1" dirty="0" smtClean="0"/>
              <a:t>Streptococcus </a:t>
            </a:r>
            <a:r>
              <a:rPr lang="en-US" i="1" dirty="0" err="1" smtClean="0"/>
              <a:t>sanguis</a:t>
            </a:r>
            <a:r>
              <a:rPr lang="en-US" i="1" dirty="0" smtClean="0"/>
              <a:t>  </a:t>
            </a:r>
            <a:r>
              <a:rPr lang="en-US" dirty="0" smtClean="0"/>
              <a:t>are most consistently been associated with the initiation of dental caries. It is not ,however , the only cause of dental decay . After initial weakening of the enamel ,various oral bacteria gain access to interior regions of the tooth .</a:t>
            </a:r>
          </a:p>
          <a:p>
            <a:pPr algn="l" rtl="0">
              <a:buFont typeface="Wingdings" pitchFamily="2" charset="2"/>
              <a:buChar char="v"/>
            </a:pPr>
            <a:r>
              <a:rPr lang="en-US" dirty="0" smtClean="0"/>
              <a:t> Lactobacilli , </a:t>
            </a:r>
            <a:r>
              <a:rPr lang="en-US" i="1" dirty="0" err="1" smtClean="0"/>
              <a:t>Actinomyces</a:t>
            </a:r>
            <a:r>
              <a:rPr lang="en-US" dirty="0" smtClean="0"/>
              <a:t> , </a:t>
            </a:r>
            <a:r>
              <a:rPr lang="en-US" i="1" dirty="0" smtClean="0"/>
              <a:t> </a:t>
            </a:r>
            <a:r>
              <a:rPr lang="en-US" dirty="0" smtClean="0"/>
              <a:t>and various bacteria are `secondary invaders that contribute to the progression of the lesions to dentin and </a:t>
            </a:r>
            <a:r>
              <a:rPr lang="en-US" dirty="0" err="1" smtClean="0"/>
              <a:t>cementum</a:t>
            </a:r>
            <a:r>
              <a:rPr lang="en-US" dirty="0" smtClean="0"/>
              <a:t>. </a:t>
            </a:r>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smtClean="0"/>
          </a:p>
          <a:p>
            <a:pPr algn="l" rtl="0">
              <a:buFont typeface="Wingdings" pitchFamily="2" charset="2"/>
              <a:buChar char="v"/>
            </a:pPr>
            <a:endParaRPr lang="en-US" dirty="0"/>
          </a:p>
        </p:txBody>
      </p:sp>
      <p:pic>
        <p:nvPicPr>
          <p:cNvPr id="6" name="Picture 5" descr="cavities-300x90">
            <a:hlinkClick r:id="rId2"/>
          </p:cNvPr>
          <p:cNvPicPr>
            <a:picLocks noChangeAspect="1" noChangeArrowheads="1"/>
          </p:cNvPicPr>
          <p:nvPr/>
        </p:nvPicPr>
        <p:blipFill>
          <a:blip r:embed="rId3"/>
          <a:srcRect/>
          <a:stretch>
            <a:fillRect/>
          </a:stretch>
        </p:blipFill>
        <p:spPr bwMode="auto">
          <a:xfrm>
            <a:off x="714348" y="5429264"/>
            <a:ext cx="7286676" cy="1185848"/>
          </a:xfrm>
          <a:prstGeom prst="rect">
            <a:avLst/>
          </a:prstGeom>
          <a:noFill/>
          <a:ln w="76200" cmpd="tri">
            <a:solidFill>
              <a:srgbClr val="6600CC"/>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0" y="0"/>
            <a:ext cx="9429784" cy="6923088"/>
          </a:xfrm>
          <a:prstGeom prst="rect">
            <a:avLst/>
          </a:prstGeom>
          <a:noFill/>
          <a:ln w="9525">
            <a:noFill/>
            <a:miter lim="800000"/>
            <a:headEnd/>
            <a:tailEnd/>
          </a:ln>
          <a:effectLst/>
        </p:spPr>
      </p:pic>
      <p:pic>
        <p:nvPicPr>
          <p:cNvPr id="3" name="Picture 2" descr="image"/>
          <p:cNvPicPr>
            <a:picLocks noChangeAspect="1" noChangeArrowheads="1"/>
          </p:cNvPicPr>
          <p:nvPr/>
        </p:nvPicPr>
        <p:blipFill>
          <a:blip r:embed="rId4"/>
          <a:srcRect/>
          <a:stretch>
            <a:fillRect/>
          </a:stretch>
        </p:blipFill>
        <p:spPr bwMode="auto">
          <a:xfrm>
            <a:off x="6000760" y="2571744"/>
            <a:ext cx="3357618" cy="3357620"/>
          </a:xfrm>
          <a:prstGeom prst="rect">
            <a:avLst/>
          </a:prstGeom>
          <a:noFill/>
        </p:spPr>
      </p:pic>
      <p:pic>
        <p:nvPicPr>
          <p:cNvPr id="2051" name="Picture 3"/>
          <p:cNvPicPr>
            <a:picLocks noChangeAspect="1" noChangeArrowheads="1"/>
          </p:cNvPicPr>
          <p:nvPr/>
        </p:nvPicPr>
        <p:blipFill>
          <a:blip r:embed="rId5"/>
          <a:srcRect/>
          <a:stretch>
            <a:fillRect/>
          </a:stretch>
        </p:blipFill>
        <p:spPr bwMode="auto">
          <a:xfrm>
            <a:off x="57087" y="5929330"/>
            <a:ext cx="7658185" cy="9286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نتيجة بحث الصور عن ‪dental caries caused by bacteria‬‏"/>
          <p:cNvPicPr>
            <a:picLocks noChangeAspect="1" noChangeArrowheads="1"/>
          </p:cNvPicPr>
          <p:nvPr/>
        </p:nvPicPr>
        <p:blipFill>
          <a:blip r:embed="rId2"/>
          <a:srcRect/>
          <a:stretch>
            <a:fillRect/>
          </a:stretch>
        </p:blipFill>
        <p:spPr bwMode="auto">
          <a:xfrm>
            <a:off x="152400" y="222250"/>
            <a:ext cx="8686800" cy="6330950"/>
          </a:xfrm>
          <a:prstGeom prst="rect">
            <a:avLst/>
          </a:prstGeom>
          <a:noFill/>
          <a:ln w="9525">
            <a:noFill/>
            <a:miter lim="800000"/>
            <a:headEnd/>
            <a:tailEnd/>
          </a:ln>
        </p:spPr>
      </p:pic>
      <p:sp>
        <p:nvSpPr>
          <p:cNvPr id="17411" name="AutoShape 4" descr="نتيجة بحث الصور عن ‪dental caries caused by bacteria‬‏"/>
          <p:cNvSpPr>
            <a:spLocks noChangeAspect="1" noChangeArrowheads="1"/>
          </p:cNvSpPr>
          <p:nvPr/>
        </p:nvSpPr>
        <p:spPr bwMode="auto">
          <a:xfrm>
            <a:off x="8923338" y="-144463"/>
            <a:ext cx="304800" cy="304801"/>
          </a:xfrm>
          <a:prstGeom prst="rect">
            <a:avLst/>
          </a:prstGeom>
          <a:noFill/>
          <a:ln w="9525">
            <a:noFill/>
            <a:miter lim="800000"/>
            <a:headEnd/>
            <a:tailEnd/>
          </a:ln>
        </p:spPr>
        <p:txBody>
          <a:bodyPr/>
          <a:lstStyle/>
          <a:p>
            <a:endParaRPr lang="ar-IQ"/>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81000" y="838200"/>
            <a:ext cx="8405842" cy="5262979"/>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l" rtl="0">
              <a:buFont typeface="Wingdings" pitchFamily="2" charset="2"/>
              <a:buChar char="v"/>
              <a:defRPr/>
            </a:pPr>
            <a:r>
              <a:rPr lang="en-US" sz="2400" dirty="0"/>
              <a:t>Plaque  is a naturally-constructed biofilm, in which the accumulation of bacteria  may reach a thickness of 300-500 cells on the surfaces of the teeth</a:t>
            </a:r>
            <a:r>
              <a:rPr lang="en-US" sz="2400" dirty="0" smtClean="0"/>
              <a:t>.</a:t>
            </a:r>
          </a:p>
          <a:p>
            <a:pPr algn="l" rtl="0">
              <a:buFont typeface="Wingdings" pitchFamily="2" charset="2"/>
              <a:buChar char="v"/>
              <a:defRPr/>
            </a:pPr>
            <a:endParaRPr lang="en-US" sz="2400" dirty="0" smtClean="0"/>
          </a:p>
          <a:p>
            <a:pPr algn="l" rtl="0">
              <a:buFont typeface="Wingdings" pitchFamily="2" charset="2"/>
              <a:buChar char="v"/>
              <a:defRPr/>
            </a:pPr>
            <a:endParaRPr lang="en-US" sz="2400" dirty="0"/>
          </a:p>
          <a:p>
            <a:pPr algn="l" rtl="0">
              <a:buFont typeface="Wingdings" pitchFamily="2" charset="2"/>
              <a:buChar char="v"/>
              <a:defRPr/>
            </a:pPr>
            <a:endParaRPr lang="en-US" sz="2400" dirty="0"/>
          </a:p>
          <a:p>
            <a:pPr algn="l" rtl="0">
              <a:defRPr/>
            </a:pPr>
            <a:r>
              <a:rPr lang="en-US" sz="2400" dirty="0"/>
              <a:t>These accumulations  subject the teeth and gingival tissues to high concentrations  of bacterial metabolites, which  result in dental disease .</a:t>
            </a:r>
          </a:p>
          <a:p>
            <a:pPr algn="l" rtl="0">
              <a:defRPr/>
            </a:pPr>
            <a:endParaRPr lang="en-US" sz="2400" dirty="0"/>
          </a:p>
          <a:p>
            <a:pPr algn="l" rtl="0">
              <a:buFont typeface="Wingdings" pitchFamily="2" charset="2"/>
              <a:buChar char="v"/>
              <a:defRPr/>
            </a:pPr>
            <a:r>
              <a:rPr lang="en-US" sz="2400" dirty="0"/>
              <a:t>The dominant bacterial species in dental plaque are </a:t>
            </a:r>
            <a:r>
              <a:rPr lang="en-US" sz="2400" i="1" dirty="0"/>
              <a:t>Streptococcus </a:t>
            </a:r>
            <a:r>
              <a:rPr lang="en-US" sz="2400" i="1" dirty="0" err="1"/>
              <a:t>sanguis</a:t>
            </a:r>
            <a:r>
              <a:rPr lang="en-US" sz="2400" i="1" dirty="0"/>
              <a:t>  </a:t>
            </a:r>
            <a:r>
              <a:rPr lang="en-US" sz="2400" dirty="0"/>
              <a:t>and </a:t>
            </a:r>
            <a:r>
              <a:rPr lang="en-US" sz="2400" i="1" dirty="0"/>
              <a:t>Streptococcus </a:t>
            </a:r>
            <a:r>
              <a:rPr lang="en-US" sz="2400" i="1" dirty="0" err="1"/>
              <a:t>mutans</a:t>
            </a:r>
            <a:r>
              <a:rPr lang="en-US" sz="2400" i="1" dirty="0"/>
              <a:t> , </a:t>
            </a:r>
            <a:r>
              <a:rPr lang="en-US" sz="2400" dirty="0"/>
              <a:t>both of which are considered responsible  for plaque.</a:t>
            </a:r>
          </a:p>
          <a:p>
            <a:pPr algn="l" rtl="0">
              <a:defRPr/>
            </a:pPr>
            <a:endParaRPr lang="ar-IQ" sz="24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صورة ذات صلة"/>
          <p:cNvPicPr>
            <a:picLocks noChangeAspect="1" noChangeArrowheads="1"/>
          </p:cNvPicPr>
          <p:nvPr/>
        </p:nvPicPr>
        <p:blipFill>
          <a:blip r:embed="rId2"/>
          <a:srcRect/>
          <a:stretch>
            <a:fillRect/>
          </a:stretch>
        </p:blipFill>
        <p:spPr bwMode="auto">
          <a:xfrm>
            <a:off x="-1" y="-214338"/>
            <a:ext cx="9429783" cy="70723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80963" y="533400"/>
            <a:ext cx="9063037" cy="2871788"/>
          </a:xfrm>
          <a:prstGeom prst="rect">
            <a:avLst/>
          </a:prstGeom>
          <a:solidFill>
            <a:srgbClr val="FFC000"/>
          </a:solidFill>
          <a:ln w="9525">
            <a:noFill/>
            <a:miter lim="800000"/>
            <a:headEnd/>
            <a:tailEnd/>
          </a:ln>
        </p:spPr>
      </p:pic>
      <p:pic>
        <p:nvPicPr>
          <p:cNvPr id="16386" name="Picture 2" descr="نتيجة بحث الصور عن ‪pellicle‬‏"/>
          <p:cNvPicPr>
            <a:picLocks noChangeAspect="1" noChangeArrowheads="1"/>
          </p:cNvPicPr>
          <p:nvPr/>
        </p:nvPicPr>
        <p:blipFill>
          <a:blip r:embed="rId3"/>
          <a:srcRect/>
          <a:stretch>
            <a:fillRect/>
          </a:stretch>
        </p:blipFill>
        <p:spPr bwMode="auto">
          <a:xfrm>
            <a:off x="1785918" y="3439002"/>
            <a:ext cx="5500726" cy="346545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0" y="914400"/>
            <a:ext cx="8915400" cy="3276600"/>
          </a:xfrm>
          <a:prstGeom prst="rect">
            <a:avLst/>
          </a:prstGeom>
          <a:solidFill>
            <a:srgbClr val="3399FF"/>
          </a:solidFill>
          <a:ln w="9525">
            <a:noFill/>
            <a:miter lim="800000"/>
            <a:headEnd/>
            <a:tailEnd/>
          </a:ln>
        </p:spPr>
      </p:pic>
      <p:pic>
        <p:nvPicPr>
          <p:cNvPr id="6147" name="Picture 3"/>
          <p:cNvPicPr>
            <a:picLocks noChangeAspect="1" noChangeArrowheads="1"/>
          </p:cNvPicPr>
          <p:nvPr/>
        </p:nvPicPr>
        <p:blipFill>
          <a:blip r:embed="rId3"/>
          <a:srcRect/>
          <a:stretch>
            <a:fillRect/>
          </a:stretch>
        </p:blipFill>
        <p:spPr bwMode="auto">
          <a:xfrm>
            <a:off x="228600" y="4419600"/>
            <a:ext cx="8686800" cy="2125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762000" y="0"/>
            <a:ext cx="7391400" cy="366713"/>
          </a:xfrm>
          <a:prstGeom prst="rect">
            <a:avLst/>
          </a:prstGeom>
          <a:noFill/>
          <a:ln w="9525">
            <a:noFill/>
            <a:miter lim="800000"/>
            <a:headEnd/>
            <a:tailEnd/>
          </a:ln>
        </p:spPr>
        <p:txBody>
          <a:bodyPr>
            <a:spAutoFit/>
          </a:bodyPr>
          <a:lstStyle/>
          <a:p>
            <a:pPr algn="l" rtl="0">
              <a:spcBef>
                <a:spcPct val="50000"/>
              </a:spcBef>
            </a:pPr>
            <a:endParaRPr lang="en-US"/>
          </a:p>
        </p:txBody>
      </p:sp>
      <p:sp>
        <p:nvSpPr>
          <p:cNvPr id="8195" name="WordArt 6"/>
          <p:cNvSpPr>
            <a:spLocks noChangeArrowheads="1" noChangeShapeType="1" noTextEdit="1"/>
          </p:cNvSpPr>
          <p:nvPr/>
        </p:nvSpPr>
        <p:spPr bwMode="auto">
          <a:xfrm>
            <a:off x="990600" y="1676400"/>
            <a:ext cx="7391400" cy="2209800"/>
          </a:xfrm>
          <a:prstGeom prst="rect">
            <a:avLst/>
          </a:prstGeom>
        </p:spPr>
        <p:txBody>
          <a:bodyPr wrap="none" fromWordArt="1">
            <a:prstTxWarp prst="textPlain">
              <a:avLst>
                <a:gd name="adj" fmla="val 50000"/>
              </a:avLst>
            </a:prstTxWarp>
          </a:bodyPr>
          <a:lstStyle/>
          <a:p>
            <a:pPr algn="ctr" rtl="0"/>
            <a:r>
              <a:rPr lang="en-US" sz="3600" kern="10">
                <a:ln w="9525">
                  <a:solidFill>
                    <a:schemeClr val="tx1"/>
                  </a:solidFill>
                  <a:round/>
                  <a:headEnd/>
                  <a:tailEnd/>
                </a:ln>
                <a:solidFill>
                  <a:srgbClr val="CC0000"/>
                </a:solidFill>
                <a:effectLst>
                  <a:outerShdw dist="45791" dir="2021404" algn="ctr" rotWithShape="0">
                    <a:srgbClr val="B2B2B2">
                      <a:alpha val="79999"/>
                    </a:srgbClr>
                  </a:outerShdw>
                </a:effectLst>
                <a:latin typeface="Times New Roman"/>
                <a:cs typeface="Times New Roman"/>
              </a:rPr>
              <a:t>Dental Caries</a:t>
            </a:r>
            <a:endParaRPr lang="ar-IQ" sz="3600" kern="10">
              <a:ln w="9525">
                <a:solidFill>
                  <a:schemeClr val="tx1"/>
                </a:solidFill>
                <a:round/>
                <a:headEnd/>
                <a:tailEnd/>
              </a:ln>
              <a:solidFill>
                <a:srgbClr val="CC0000"/>
              </a:solidFill>
              <a:effectLst>
                <a:outerShdw dist="45791" dir="2021404" algn="ctr" rotWithShape="0">
                  <a:srgbClr val="B2B2B2">
                    <a:alpha val="79999"/>
                  </a:srgbClr>
                </a:outerShdw>
              </a:effectLst>
              <a:latin typeface="Times New Roman"/>
              <a:cs typeface="Times New Roman"/>
            </a:endParaRPr>
          </a:p>
        </p:txBody>
      </p:sp>
      <p:pic>
        <p:nvPicPr>
          <p:cNvPr id="8196" name="Picture 8" descr="caries"/>
          <p:cNvPicPr>
            <a:picLocks noChangeAspect="1" noChangeArrowheads="1"/>
          </p:cNvPicPr>
          <p:nvPr/>
        </p:nvPicPr>
        <p:blipFill>
          <a:blip r:embed="rId2"/>
          <a:srcRect/>
          <a:stretch>
            <a:fillRect/>
          </a:stretch>
        </p:blipFill>
        <p:spPr bwMode="auto">
          <a:xfrm>
            <a:off x="2971800" y="4343400"/>
            <a:ext cx="2686050" cy="2097088"/>
          </a:xfrm>
          <a:prstGeom prst="rect">
            <a:avLst/>
          </a:prstGeom>
          <a:noFill/>
          <a:ln w="9525">
            <a:noFill/>
            <a:miter lim="800000"/>
            <a:headEnd/>
            <a:tailEnd/>
          </a:ln>
        </p:spPr>
      </p:pic>
      <p:pic>
        <p:nvPicPr>
          <p:cNvPr id="8197" name="Picture 6" descr="نتيجة بحث الصور عن ‪dental caries caused by bacteria‬‏"/>
          <p:cNvPicPr>
            <a:picLocks noChangeAspect="1" noChangeArrowheads="1"/>
          </p:cNvPicPr>
          <p:nvPr/>
        </p:nvPicPr>
        <p:blipFill>
          <a:blip r:embed="rId3"/>
          <a:srcRect/>
          <a:stretch>
            <a:fillRect/>
          </a:stretch>
        </p:blipFill>
        <p:spPr bwMode="auto">
          <a:xfrm>
            <a:off x="6172200" y="4800600"/>
            <a:ext cx="2619375" cy="17430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85720" y="1071546"/>
            <a:ext cx="8858280" cy="2677656"/>
          </a:xfrm>
          <a:prstGeom prst="rect">
            <a:avLst/>
          </a:prstGeom>
        </p:spPr>
        <p:txBody>
          <a:bodyPr wrap="square">
            <a:spAutoFit/>
          </a:bodyPr>
          <a:lstStyle/>
          <a:p>
            <a:pPr algn="l" rtl="0"/>
            <a:r>
              <a:rPr lang="en-US" sz="2800" b="1" dirty="0" smtClean="0">
                <a:solidFill>
                  <a:srgbClr val="FF0000"/>
                </a:solidFill>
              </a:rPr>
              <a:t>Dental caries </a:t>
            </a:r>
            <a:r>
              <a:rPr lang="en-US" sz="2800" dirty="0" smtClean="0"/>
              <a:t>is  a pathological process of destruction of tooth structure by microorganisms.</a:t>
            </a:r>
          </a:p>
          <a:p>
            <a:pPr algn="l" rtl="0"/>
            <a:r>
              <a:rPr lang="en-US" sz="2800" dirty="0" smtClean="0"/>
              <a:t>It is also known as tooth decay and is commonly called "cavities." </a:t>
            </a:r>
          </a:p>
          <a:p>
            <a:pPr algn="l" rtl="0"/>
            <a:r>
              <a:rPr lang="en-US" sz="2800" b="1" dirty="0" smtClean="0">
                <a:solidFill>
                  <a:srgbClr val="FF0000"/>
                </a:solidFill>
              </a:rPr>
              <a:t>  </a:t>
            </a:r>
          </a:p>
          <a:p>
            <a:pPr algn="l" rtl="0"/>
            <a:endParaRPr lang="ar-IQ" sz="2800" dirty="0"/>
          </a:p>
        </p:txBody>
      </p:sp>
      <p:sp>
        <p:nvSpPr>
          <p:cNvPr id="5" name="مربع نص 4"/>
          <p:cNvSpPr txBox="1"/>
          <p:nvPr/>
        </p:nvSpPr>
        <p:spPr>
          <a:xfrm>
            <a:off x="285720" y="2928934"/>
            <a:ext cx="8572560" cy="2739211"/>
          </a:xfrm>
          <a:prstGeom prst="rect">
            <a:avLst/>
          </a:prstGeom>
          <a:solidFill>
            <a:srgbClr val="0070C0"/>
          </a:solidFill>
        </p:spPr>
        <p:txBody>
          <a:bodyPr wrap="square" rtlCol="1">
            <a:spAutoFit/>
          </a:bodyPr>
          <a:lstStyle/>
          <a:p>
            <a:pPr algn="just" rtl="0"/>
            <a:r>
              <a:rPr lang="en-US" sz="3200" b="1" dirty="0" smtClean="0">
                <a:solidFill>
                  <a:srgbClr val="FFFF00"/>
                </a:solidFill>
              </a:rPr>
              <a:t>Definition: </a:t>
            </a:r>
          </a:p>
          <a:p>
            <a:pPr algn="just" rtl="0"/>
            <a:r>
              <a:rPr lang="en-US" sz="2800" b="1" dirty="0" smtClean="0">
                <a:solidFill>
                  <a:srgbClr val="FFFF00"/>
                </a:solidFill>
              </a:rPr>
              <a:t>Dental caries is an irreversible microbial disease of the calcified tissues of the teeth, characterized by demineralization of inorganic portion and destruction of organic substance of the tooth which often leads to cavitations.   </a:t>
            </a:r>
            <a:endParaRPr lang="ar-IQ" sz="2800" b="1" dirty="0" smtClean="0">
              <a:solidFill>
                <a:srgbClr val="FFFF00"/>
              </a:solidFill>
            </a:endParaRPr>
          </a:p>
        </p:txBody>
      </p:sp>
      <p:pic>
        <p:nvPicPr>
          <p:cNvPr id="6" name="Picture 5" descr="cavities-300x90">
            <a:hlinkClick r:id="rId3"/>
          </p:cNvPr>
          <p:cNvPicPr>
            <a:picLocks noChangeAspect="1" noChangeArrowheads="1"/>
          </p:cNvPicPr>
          <p:nvPr/>
        </p:nvPicPr>
        <p:blipFill>
          <a:blip r:embed="rId4"/>
          <a:srcRect/>
          <a:stretch>
            <a:fillRect/>
          </a:stretch>
        </p:blipFill>
        <p:spPr bwMode="auto">
          <a:xfrm>
            <a:off x="714348" y="5786454"/>
            <a:ext cx="7286676" cy="1071546"/>
          </a:xfrm>
          <a:prstGeom prst="rect">
            <a:avLst/>
          </a:prstGeom>
          <a:noFill/>
          <a:ln w="76200" cmpd="tri">
            <a:solidFill>
              <a:srgbClr val="6600CC"/>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14282" y="285728"/>
            <a:ext cx="8929718" cy="7571303"/>
          </a:xfrm>
          <a:prstGeom prst="rect">
            <a:avLst/>
          </a:prstGeom>
          <a:noFill/>
        </p:spPr>
        <p:txBody>
          <a:bodyPr wrap="square" rtlCol="1">
            <a:spAutoFit/>
          </a:bodyPr>
          <a:lstStyle/>
          <a:p>
            <a:pPr algn="l" rtl="0">
              <a:buFont typeface="Arial" pitchFamily="34" charset="0"/>
              <a:buChar char="•"/>
            </a:pPr>
            <a:r>
              <a:rPr lang="en-US" sz="2400" dirty="0" smtClean="0"/>
              <a:t>To understand dental caries remember the oral microflora .</a:t>
            </a:r>
          </a:p>
          <a:p>
            <a:pPr algn="l" rtl="0"/>
            <a:endParaRPr lang="en-US" sz="2400" dirty="0" smtClean="0"/>
          </a:p>
          <a:p>
            <a:pPr algn="l" rtl="0"/>
            <a:r>
              <a:rPr lang="en-US" sz="2400" dirty="0" smtClean="0"/>
              <a:t>Dental plaque  (the oral flora which adhere to teeth) leads to breakdown of tooth enamel leading to caries. </a:t>
            </a:r>
          </a:p>
          <a:p>
            <a:pPr algn="l" rtl="0"/>
            <a:endParaRPr lang="en-US" sz="2400" b="1" dirty="0" smtClean="0"/>
          </a:p>
          <a:p>
            <a:pPr algn="l" rtl="0"/>
            <a:r>
              <a:rPr lang="en-US" sz="2400" dirty="0" smtClean="0"/>
              <a:t>Organisms predominant in plaque are of the genus </a:t>
            </a:r>
            <a:r>
              <a:rPr lang="en-US" sz="2400" i="1" dirty="0" smtClean="0"/>
              <a:t>Streptococcus</a:t>
            </a:r>
            <a:r>
              <a:rPr lang="en-US" sz="2400" dirty="0" smtClean="0"/>
              <a:t>, with </a:t>
            </a:r>
            <a:r>
              <a:rPr lang="en-US" sz="2400" i="1" dirty="0" smtClean="0"/>
              <a:t>Streptococcus </a:t>
            </a:r>
            <a:r>
              <a:rPr lang="en-US" sz="2400" i="1" dirty="0" err="1" smtClean="0"/>
              <a:t>mutans</a:t>
            </a:r>
            <a:r>
              <a:rPr lang="en-US" sz="2400" dirty="0" smtClean="0"/>
              <a:t> being the species most important in the formation of dental caries. </a:t>
            </a:r>
          </a:p>
          <a:p>
            <a:pPr algn="l" rtl="0">
              <a:buFont typeface="Arial" pitchFamily="34" charset="0"/>
              <a:buChar char="•"/>
            </a:pPr>
            <a:r>
              <a:rPr lang="en-US" sz="2400" b="1" i="1" dirty="0" smtClean="0">
                <a:solidFill>
                  <a:srgbClr val="C00000"/>
                </a:solidFill>
              </a:rPr>
              <a:t>S. </a:t>
            </a:r>
            <a:r>
              <a:rPr lang="en-US" sz="2400" b="1" i="1" dirty="0" err="1" smtClean="0">
                <a:solidFill>
                  <a:srgbClr val="C00000"/>
                </a:solidFill>
              </a:rPr>
              <a:t>mutans</a:t>
            </a:r>
            <a:r>
              <a:rPr lang="en-US" sz="2400" b="1" dirty="0" smtClean="0">
                <a:solidFill>
                  <a:srgbClr val="C00000"/>
                </a:solidFill>
              </a:rPr>
              <a:t> have several properties that are important in the carious process:</a:t>
            </a:r>
            <a:endParaRPr lang="ar-IQ" sz="2400" b="1" dirty="0" smtClean="0">
              <a:solidFill>
                <a:srgbClr val="C00000"/>
              </a:solidFill>
            </a:endParaRPr>
          </a:p>
          <a:p>
            <a:pPr algn="l" rtl="0"/>
            <a:r>
              <a:rPr lang="en-US" sz="2400" dirty="0" smtClean="0">
                <a:solidFill>
                  <a:srgbClr val="C00000"/>
                </a:solidFill>
              </a:rPr>
              <a:t> </a:t>
            </a:r>
            <a:r>
              <a:rPr lang="en-US" sz="2400" b="1" dirty="0" smtClean="0">
                <a:solidFill>
                  <a:srgbClr val="C00000"/>
                </a:solidFill>
              </a:rPr>
              <a:t>First</a:t>
            </a:r>
            <a:r>
              <a:rPr lang="en-US" sz="2400" dirty="0" smtClean="0">
                <a:solidFill>
                  <a:srgbClr val="C00000"/>
                </a:solidFill>
              </a:rPr>
              <a:t>, </a:t>
            </a:r>
            <a:r>
              <a:rPr lang="en-US" sz="2400" dirty="0" smtClean="0"/>
              <a:t>they colonize on tooth surfaces</a:t>
            </a:r>
            <a:r>
              <a:rPr lang="en-US" sz="2400" dirty="0" smtClean="0">
                <a:solidFill>
                  <a:srgbClr val="C00000"/>
                </a:solidFill>
              </a:rPr>
              <a:t>.</a:t>
            </a:r>
            <a:endParaRPr lang="ar-IQ" sz="2400" dirty="0" smtClean="0">
              <a:solidFill>
                <a:srgbClr val="C00000"/>
              </a:solidFill>
            </a:endParaRPr>
          </a:p>
          <a:p>
            <a:pPr algn="l" rtl="0"/>
            <a:r>
              <a:rPr lang="en-US" sz="2400" b="1" dirty="0" smtClean="0">
                <a:solidFill>
                  <a:srgbClr val="C00000"/>
                </a:solidFill>
              </a:rPr>
              <a:t> Second</a:t>
            </a:r>
            <a:r>
              <a:rPr lang="en-US" sz="2400" dirty="0" smtClean="0">
                <a:solidFill>
                  <a:srgbClr val="C00000"/>
                </a:solidFill>
              </a:rPr>
              <a:t>, </a:t>
            </a:r>
            <a:r>
              <a:rPr lang="en-US" sz="2400" dirty="0" smtClean="0"/>
              <a:t>they synthesize insoluble polysaccharides from sucrose. This    allows  their adhesion to smooth surfaces and appears to be important in the formation of smooth surface caries.</a:t>
            </a:r>
            <a:endParaRPr lang="ar-IQ" sz="2400" dirty="0" smtClean="0"/>
          </a:p>
          <a:p>
            <a:pPr algn="l" rtl="0"/>
            <a:r>
              <a:rPr lang="en-US" sz="2400" dirty="0" smtClean="0"/>
              <a:t> </a:t>
            </a:r>
            <a:r>
              <a:rPr lang="en-US" sz="2400" b="1" dirty="0" smtClean="0">
                <a:solidFill>
                  <a:srgbClr val="CC0000"/>
                </a:solidFill>
              </a:rPr>
              <a:t>Third</a:t>
            </a:r>
            <a:r>
              <a:rPr lang="en-US" sz="2400" dirty="0" smtClean="0">
                <a:solidFill>
                  <a:srgbClr val="CC0000"/>
                </a:solidFill>
              </a:rPr>
              <a:t>, </a:t>
            </a:r>
            <a:r>
              <a:rPr lang="en-US" sz="2400" dirty="0" smtClean="0"/>
              <a:t>they ferment sucrose to form lactic acid</a:t>
            </a:r>
            <a:r>
              <a:rPr lang="ar-SA" sz="2400" dirty="0" smtClean="0"/>
              <a:t>.</a:t>
            </a:r>
          </a:p>
          <a:p>
            <a:pPr algn="l" rtl="0"/>
            <a:endParaRPr lang="en-US" sz="2400" dirty="0" smtClean="0"/>
          </a:p>
          <a:p>
            <a:pPr algn="l" rtl="0"/>
            <a:endParaRPr lang="en-US" sz="2400" b="1" dirty="0" smtClean="0"/>
          </a:p>
          <a:p>
            <a:pPr algn="l" rtl="0"/>
            <a:endParaRPr lang="en-US" sz="2400" dirty="0" smtClean="0"/>
          </a:p>
          <a:p>
            <a:pPr algn="l" rtl="0"/>
            <a:endParaRPr lang="en-US" dirty="0" smtClean="0"/>
          </a:p>
          <a:p>
            <a:pPr algn="l" rtl="0"/>
            <a:endParaRPr lang="en-US" dirty="0" smtClean="0"/>
          </a:p>
          <a:p>
            <a:pPr algn="l" rtl="0"/>
            <a:endParaRPr lang="ar-IQ" dirty="0"/>
          </a:p>
        </p:txBody>
      </p:sp>
      <p:pic>
        <p:nvPicPr>
          <p:cNvPr id="7170" name="Picture 2" descr="نتيجة بحث الصور عن ‪streptococcus mutans tooth decay‬‏"/>
          <p:cNvPicPr>
            <a:picLocks noChangeAspect="1" noChangeArrowheads="1"/>
          </p:cNvPicPr>
          <p:nvPr/>
        </p:nvPicPr>
        <p:blipFill>
          <a:blip r:embed="rId2"/>
          <a:srcRect/>
          <a:stretch>
            <a:fillRect/>
          </a:stretch>
        </p:blipFill>
        <p:spPr bwMode="auto">
          <a:xfrm>
            <a:off x="6643702" y="5207623"/>
            <a:ext cx="2500298" cy="165037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مستطيل 2"/>
          <p:cNvSpPr/>
          <p:nvPr/>
        </p:nvSpPr>
        <p:spPr>
          <a:xfrm>
            <a:off x="214282" y="1071546"/>
            <a:ext cx="8715436" cy="5262979"/>
          </a:xfrm>
          <a:prstGeom prst="rect">
            <a:avLst/>
          </a:prstGeom>
        </p:spPr>
        <p:txBody>
          <a:bodyPr wrap="square">
            <a:spAutoFit/>
          </a:bodyPr>
          <a:lstStyle/>
          <a:p>
            <a:pPr algn="just" rtl="0"/>
            <a:r>
              <a:rPr lang="en-US" sz="2400" b="1" i="1" dirty="0" smtClean="0">
                <a:solidFill>
                  <a:srgbClr val="FF0000"/>
                </a:solidFill>
              </a:rPr>
              <a:t>Streptococcus </a:t>
            </a:r>
            <a:r>
              <a:rPr lang="en-US" sz="2400" b="1" i="1" dirty="0" err="1" smtClean="0">
                <a:solidFill>
                  <a:srgbClr val="FF0000"/>
                </a:solidFill>
              </a:rPr>
              <a:t>mutans</a:t>
            </a:r>
            <a:r>
              <a:rPr lang="en-US" sz="2400" b="1" dirty="0" smtClean="0">
                <a:solidFill>
                  <a:srgbClr val="FF0000"/>
                </a:solidFill>
              </a:rPr>
              <a:t> </a:t>
            </a:r>
            <a:r>
              <a:rPr lang="en-US" sz="2400" b="1" dirty="0" smtClean="0">
                <a:solidFill>
                  <a:srgbClr val="002060"/>
                </a:solidFill>
              </a:rPr>
              <a:t>and</a:t>
            </a:r>
            <a:r>
              <a:rPr lang="en-US" sz="2400" b="1" dirty="0" smtClean="0">
                <a:solidFill>
                  <a:schemeClr val="bg1"/>
                </a:solidFill>
              </a:rPr>
              <a:t> </a:t>
            </a:r>
            <a:r>
              <a:rPr lang="en-US" sz="2400" b="1" i="1" dirty="0" smtClean="0">
                <a:solidFill>
                  <a:srgbClr val="FF0000"/>
                </a:solidFill>
              </a:rPr>
              <a:t>Lactobacillus</a:t>
            </a:r>
            <a:r>
              <a:rPr lang="en-US" sz="2400" b="1" dirty="0" smtClean="0">
                <a:solidFill>
                  <a:schemeClr val="bg1"/>
                </a:solidFill>
              </a:rPr>
              <a:t>  </a:t>
            </a:r>
            <a:r>
              <a:rPr lang="en-US" sz="2400" b="1" dirty="0" smtClean="0">
                <a:solidFill>
                  <a:srgbClr val="002060"/>
                </a:solidFill>
              </a:rPr>
              <a:t>are important in the formation of dental caries. Both bacteria are acidogenic ,meaning that they can produce acids and can survive and even produce acids in a low pH environment. </a:t>
            </a:r>
          </a:p>
          <a:p>
            <a:pPr algn="just" rtl="0"/>
            <a:endParaRPr lang="en-US" sz="2400" b="1" dirty="0" smtClean="0">
              <a:solidFill>
                <a:schemeClr val="bg1"/>
              </a:solidFill>
            </a:endParaRPr>
          </a:p>
          <a:p>
            <a:pPr algn="just" rtl="0"/>
            <a:r>
              <a:rPr lang="en-US" sz="2400" b="1" dirty="0" smtClean="0">
                <a:solidFill>
                  <a:schemeClr val="tx1">
                    <a:lumMod val="75000"/>
                    <a:lumOff val="25000"/>
                  </a:schemeClr>
                </a:solidFill>
              </a:rPr>
              <a:t>Lactic acid is a strong acid that is effective in demineralization of tooth </a:t>
            </a:r>
            <a:r>
              <a:rPr lang="en-US" sz="2400" b="1" dirty="0" err="1" smtClean="0">
                <a:solidFill>
                  <a:schemeClr val="tx1">
                    <a:lumMod val="75000"/>
                    <a:lumOff val="25000"/>
                  </a:schemeClr>
                </a:solidFill>
              </a:rPr>
              <a:t>structure.It</a:t>
            </a:r>
            <a:r>
              <a:rPr lang="en-US" sz="2400" b="1" dirty="0" smtClean="0">
                <a:solidFill>
                  <a:schemeClr val="tx1">
                    <a:lumMod val="75000"/>
                    <a:lumOff val="25000"/>
                  </a:schemeClr>
                </a:solidFill>
              </a:rPr>
              <a:t> can dissolve the tooth substance (</a:t>
            </a:r>
            <a:r>
              <a:rPr lang="en-US" sz="2400" b="1" dirty="0" err="1" smtClean="0">
                <a:solidFill>
                  <a:schemeClr val="tx1">
                    <a:lumMod val="75000"/>
                    <a:lumOff val="25000"/>
                  </a:schemeClr>
                </a:solidFill>
              </a:rPr>
              <a:t>calicium</a:t>
            </a:r>
            <a:r>
              <a:rPr lang="en-US" sz="2400" b="1" dirty="0" smtClean="0">
                <a:solidFill>
                  <a:schemeClr val="tx1">
                    <a:lumMod val="75000"/>
                    <a:lumOff val="25000"/>
                  </a:schemeClr>
                </a:solidFill>
              </a:rPr>
              <a:t> phosphate  in the form of </a:t>
            </a:r>
            <a:r>
              <a:rPr lang="en-US" sz="2400" b="1" dirty="0" err="1" smtClean="0">
                <a:solidFill>
                  <a:schemeClr val="tx1">
                    <a:lumMod val="75000"/>
                    <a:lumOff val="25000"/>
                  </a:schemeClr>
                </a:solidFill>
              </a:rPr>
              <a:t>hydroxyapatite</a:t>
            </a:r>
            <a:r>
              <a:rPr lang="en-US" sz="2400" b="1" dirty="0" smtClean="0">
                <a:solidFill>
                  <a:schemeClr val="tx1">
                    <a:lumMod val="75000"/>
                    <a:lumOff val="25000"/>
                  </a:schemeClr>
                </a:solidFill>
              </a:rPr>
              <a:t> crystals).</a:t>
            </a:r>
            <a:r>
              <a:rPr lang="en-US" sz="2400" b="1" i="1" dirty="0" smtClean="0">
                <a:solidFill>
                  <a:schemeClr val="bg1"/>
                </a:solidFill>
              </a:rPr>
              <a:t> </a:t>
            </a:r>
          </a:p>
          <a:p>
            <a:pPr algn="just" rtl="0"/>
            <a:endParaRPr lang="en-US" sz="2400" b="1" i="1" dirty="0" smtClean="0">
              <a:solidFill>
                <a:schemeClr val="bg1"/>
              </a:solidFill>
            </a:endParaRPr>
          </a:p>
          <a:p>
            <a:pPr algn="just" rtl="0"/>
            <a:r>
              <a:rPr lang="en-US" sz="2400" b="1" i="1" dirty="0" smtClean="0">
                <a:solidFill>
                  <a:srgbClr val="FF0000"/>
                </a:solidFill>
              </a:rPr>
              <a:t>Streptococcus </a:t>
            </a:r>
            <a:r>
              <a:rPr lang="en-US" sz="2400" b="1" i="1" dirty="0" err="1" smtClean="0">
                <a:solidFill>
                  <a:srgbClr val="FF0000"/>
                </a:solidFill>
              </a:rPr>
              <a:t>mutans</a:t>
            </a:r>
            <a:r>
              <a:rPr lang="en-US" sz="2400" b="1" dirty="0" smtClean="0">
                <a:solidFill>
                  <a:srgbClr val="FF0000"/>
                </a:solidFill>
              </a:rPr>
              <a:t>   </a:t>
            </a:r>
            <a:r>
              <a:rPr lang="en-US" sz="2400" b="1" dirty="0" err="1" smtClean="0">
                <a:solidFill>
                  <a:srgbClr val="002060"/>
                </a:solidFill>
              </a:rPr>
              <a:t>intiate</a:t>
            </a:r>
            <a:r>
              <a:rPr lang="en-US" sz="2400" b="1" dirty="0" smtClean="0">
                <a:solidFill>
                  <a:srgbClr val="002060"/>
                </a:solidFill>
              </a:rPr>
              <a:t>  the process of dental caries  , while </a:t>
            </a:r>
            <a:r>
              <a:rPr lang="en-US" sz="2400" b="1" i="1" dirty="0" smtClean="0">
                <a:solidFill>
                  <a:srgbClr val="FF0000"/>
                </a:solidFill>
              </a:rPr>
              <a:t>Lactobacillus</a:t>
            </a:r>
            <a:r>
              <a:rPr lang="en-US" sz="2400" b="1" dirty="0" smtClean="0">
                <a:solidFill>
                  <a:srgbClr val="002060"/>
                </a:solidFill>
              </a:rPr>
              <a:t> species are not important in the initiation of caries but in its continuation</a:t>
            </a:r>
            <a:r>
              <a:rPr lang="ar-SA" sz="2400" b="1" dirty="0" smtClean="0">
                <a:solidFill>
                  <a:srgbClr val="002060"/>
                </a:solidFill>
              </a:rPr>
              <a:t>.</a:t>
            </a:r>
          </a:p>
          <a:p>
            <a:pPr algn="just" rtl="0"/>
            <a:endParaRPr lang="en-US" sz="2400" b="1" dirty="0" smtClean="0">
              <a:solidFill>
                <a:schemeClr val="bg1"/>
              </a:solidFill>
            </a:endParaRPr>
          </a:p>
          <a:p>
            <a:pPr algn="just" rtl="0"/>
            <a:r>
              <a:rPr lang="en-US" sz="2400" b="1" dirty="0" smtClean="0">
                <a:solidFill>
                  <a:schemeClr val="bg1"/>
                </a:solidFill>
              </a:rPr>
              <a:t> </a:t>
            </a:r>
            <a:endParaRPr lang="ar-IQ" sz="2400"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519</Words>
  <PresentationFormat>عرض على الشاشة (3:4)‏</PresentationFormat>
  <Paragraphs>45</Paragraphs>
  <Slides>12</Slides>
  <Notes>2</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toshiba</dc:creator>
  <cp:lastModifiedBy>toshiba</cp:lastModifiedBy>
  <cp:revision>46</cp:revision>
  <dcterms:created xsi:type="dcterms:W3CDTF">2016-11-24T19:10:27Z</dcterms:created>
  <dcterms:modified xsi:type="dcterms:W3CDTF">2018-12-20T06:17:01Z</dcterms:modified>
</cp:coreProperties>
</file>